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4" r:id="rId5"/>
    <p:sldId id="2142532310" r:id="rId6"/>
    <p:sldId id="258" r:id="rId7"/>
    <p:sldId id="2142532311" r:id="rId8"/>
    <p:sldId id="2142532313" r:id="rId9"/>
    <p:sldId id="2142532312" r:id="rId10"/>
    <p:sldId id="214253231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39D"/>
    <a:srgbClr val="F9DA5B"/>
    <a:srgbClr val="F8DA57"/>
    <a:srgbClr val="3A5CA9"/>
    <a:srgbClr val="F6D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602EA-EED2-29FB-DB1B-5D2A6B990287}" v="7" dt="2025-11-19T14:36:43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za Ollu" userId="S::kollu@rayonnance.fr::82a90e97-4cc9-498d-8678-b5be30643360" providerId="AD" clId="Web-{6100C5CB-972E-6052-F364-065E7856EE57}"/>
    <pc:docChg chg="modSld">
      <pc:chgData name="Kenza Ollu" userId="S::kollu@rayonnance.fr::82a90e97-4cc9-498d-8678-b5be30643360" providerId="AD" clId="Web-{6100C5CB-972E-6052-F364-065E7856EE57}" dt="2025-11-14T11:33:43.761" v="3"/>
      <pc:docMkLst>
        <pc:docMk/>
      </pc:docMkLst>
      <pc:sldChg chg="addSp delSp">
        <pc:chgData name="Kenza Ollu" userId="S::kollu@rayonnance.fr::82a90e97-4cc9-498d-8678-b5be30643360" providerId="AD" clId="Web-{6100C5CB-972E-6052-F364-065E7856EE57}" dt="2025-11-14T11:31:38.275" v="1"/>
        <pc:sldMkLst>
          <pc:docMk/>
          <pc:sldMk cId="2948848081" sldId="2142532311"/>
        </pc:sldMkLst>
      </pc:sldChg>
      <pc:sldChg chg="addSp delSp">
        <pc:chgData name="Kenza Ollu" userId="S::kollu@rayonnance.fr::82a90e97-4cc9-498d-8678-b5be30643360" providerId="AD" clId="Web-{6100C5CB-972E-6052-F364-065E7856EE57}" dt="2025-11-14T11:33:43.761" v="3"/>
        <pc:sldMkLst>
          <pc:docMk/>
          <pc:sldMk cId="2637544283" sldId="2142532313"/>
        </pc:sldMkLst>
      </pc:sldChg>
    </pc:docChg>
  </pc:docChgLst>
  <pc:docChgLst>
    <pc:chgData name="Kenza Ollu" userId="S::kollu@rayonnance.fr::82a90e97-4cc9-498d-8678-b5be30643360" providerId="AD" clId="Web-{DA1602EA-EED2-29FB-DB1B-5D2A6B990287}"/>
    <pc:docChg chg="modSld">
      <pc:chgData name="Kenza Ollu" userId="S::kollu@rayonnance.fr::82a90e97-4cc9-498d-8678-b5be30643360" providerId="AD" clId="Web-{DA1602EA-EED2-29FB-DB1B-5D2A6B990287}" dt="2025-11-19T14:36:43.556" v="4" actId="1076"/>
      <pc:docMkLst>
        <pc:docMk/>
      </pc:docMkLst>
      <pc:sldChg chg="modSp">
        <pc:chgData name="Kenza Ollu" userId="S::kollu@rayonnance.fr::82a90e97-4cc9-498d-8678-b5be30643360" providerId="AD" clId="Web-{DA1602EA-EED2-29FB-DB1B-5D2A6B990287}" dt="2025-11-19T14:36:39.853" v="3" actId="20577"/>
        <pc:sldMkLst>
          <pc:docMk/>
          <pc:sldMk cId="1762569987" sldId="258"/>
        </pc:sldMkLst>
        <pc:spChg chg="mod">
          <ac:chgData name="Kenza Ollu" userId="S::kollu@rayonnance.fr::82a90e97-4cc9-498d-8678-b5be30643360" providerId="AD" clId="Web-{DA1602EA-EED2-29FB-DB1B-5D2A6B990287}" dt="2025-11-19T14:36:39.853" v="3" actId="20577"/>
          <ac:spMkLst>
            <pc:docMk/>
            <pc:sldMk cId="1762569987" sldId="258"/>
            <ac:spMk id="89" creationId="{4227B016-830A-4841-8957-82CA1CF6543B}"/>
          </ac:spMkLst>
        </pc:spChg>
      </pc:sldChg>
      <pc:sldChg chg="modSp">
        <pc:chgData name="Kenza Ollu" userId="S::kollu@rayonnance.fr::82a90e97-4cc9-498d-8678-b5be30643360" providerId="AD" clId="Web-{DA1602EA-EED2-29FB-DB1B-5D2A6B990287}" dt="2025-11-19T14:36:43.556" v="4" actId="1076"/>
        <pc:sldMkLst>
          <pc:docMk/>
          <pc:sldMk cId="1986930515" sldId="264"/>
        </pc:sldMkLst>
        <pc:picChg chg="mod">
          <ac:chgData name="Kenza Ollu" userId="S::kollu@rayonnance.fr::82a90e97-4cc9-498d-8678-b5be30643360" providerId="AD" clId="Web-{DA1602EA-EED2-29FB-DB1B-5D2A6B990287}" dt="2025-11-19T14:36:43.556" v="4" actId="1076"/>
          <ac:picMkLst>
            <pc:docMk/>
            <pc:sldMk cId="1986930515" sldId="264"/>
            <ac:picMk id="6" creationId="{05CE1252-2D80-CD19-42A4-5C2DF3553956}"/>
          </ac:picMkLst>
        </pc:picChg>
      </pc:sldChg>
    </pc:docChg>
  </pc:docChgLst>
  <pc:docChgLst>
    <pc:chgData name="Kenza Ollu" userId="S::kollu@rayonnance.fr::82a90e97-4cc9-498d-8678-b5be30643360" providerId="AD" clId="Web-{ED8756AB-A132-D897-FC09-700C5A0639AA}"/>
    <pc:docChg chg="addSld modSld">
      <pc:chgData name="Kenza Ollu" userId="S::kollu@rayonnance.fr::82a90e97-4cc9-498d-8678-b5be30643360" providerId="AD" clId="Web-{ED8756AB-A132-D897-FC09-700C5A0639AA}" dt="2025-11-13T08:08:21.531" v="142" actId="1076"/>
      <pc:docMkLst>
        <pc:docMk/>
      </pc:docMkLst>
      <pc:sldChg chg="addSp delSp modSp add replId">
        <pc:chgData name="Kenza Ollu" userId="S::kollu@rayonnance.fr::82a90e97-4cc9-498d-8678-b5be30643360" providerId="AD" clId="Web-{ED8756AB-A132-D897-FC09-700C5A0639AA}" dt="2025-11-13T08:08:21.531" v="142" actId="1076"/>
        <pc:sldMkLst>
          <pc:docMk/>
          <pc:sldMk cId="3820827473" sldId="2142532314"/>
        </pc:sldMkLst>
        <pc:spChg chg="mod">
          <ac:chgData name="Kenza Ollu" userId="S::kollu@rayonnance.fr::82a90e97-4cc9-498d-8678-b5be30643360" providerId="AD" clId="Web-{ED8756AB-A132-D897-FC09-700C5A0639AA}" dt="2025-11-13T08:01:52.307" v="18" actId="20577"/>
          <ac:spMkLst>
            <pc:docMk/>
            <pc:sldMk cId="3820827473" sldId="2142532314"/>
            <ac:spMk id="2" creationId="{C60097A8-572A-1141-A131-E7B151E1250D}"/>
          </ac:spMkLst>
        </pc:spChg>
        <pc:spChg chg="mod">
          <ac:chgData name="Kenza Ollu" userId="S::kollu@rayonnance.fr::82a90e97-4cc9-498d-8678-b5be30643360" providerId="AD" clId="Web-{ED8756AB-A132-D897-FC09-700C5A0639AA}" dt="2025-11-13T08:06:10.764" v="97" actId="20577"/>
          <ac:spMkLst>
            <pc:docMk/>
            <pc:sldMk cId="3820827473" sldId="2142532314"/>
            <ac:spMk id="8" creationId="{5906E993-B78B-BE97-5DFE-C9A77A59090C}"/>
          </ac:spMkLst>
        </pc:spChg>
        <pc:spChg chg="mod">
          <ac:chgData name="Kenza Ollu" userId="S::kollu@rayonnance.fr::82a90e97-4cc9-498d-8678-b5be30643360" providerId="AD" clId="Web-{ED8756AB-A132-D897-FC09-700C5A0639AA}" dt="2025-11-13T08:04:13.308" v="39" actId="20577"/>
          <ac:spMkLst>
            <pc:docMk/>
            <pc:sldMk cId="3820827473" sldId="2142532314"/>
            <ac:spMk id="9" creationId="{BB247047-5814-21FE-295C-F5EA1981A3C9}"/>
          </ac:spMkLst>
        </pc:spChg>
        <pc:spChg chg="mod">
          <ac:chgData name="Kenza Ollu" userId="S::kollu@rayonnance.fr::82a90e97-4cc9-498d-8678-b5be30643360" providerId="AD" clId="Web-{ED8756AB-A132-D897-FC09-700C5A0639AA}" dt="2025-11-13T08:05:11.498" v="73" actId="20577"/>
          <ac:spMkLst>
            <pc:docMk/>
            <pc:sldMk cId="3820827473" sldId="2142532314"/>
            <ac:spMk id="18" creationId="{65F87894-3816-05AA-EA2F-A1113274D98F}"/>
          </ac:spMkLst>
        </pc:spChg>
        <pc:spChg chg="mod">
          <ac:chgData name="Kenza Ollu" userId="S::kollu@rayonnance.fr::82a90e97-4cc9-498d-8678-b5be30643360" providerId="AD" clId="Web-{ED8756AB-A132-D897-FC09-700C5A0639AA}" dt="2025-11-13T08:07:27.093" v="134" actId="20577"/>
          <ac:spMkLst>
            <pc:docMk/>
            <pc:sldMk cId="3820827473" sldId="2142532314"/>
            <ac:spMk id="25" creationId="{2D4A8E9B-625D-4A8B-5B45-76DFE00D90AD}"/>
          </ac:spMkLst>
        </pc:spChg>
        <pc:spChg chg="mod">
          <ac:chgData name="Kenza Ollu" userId="S::kollu@rayonnance.fr::82a90e97-4cc9-498d-8678-b5be30643360" providerId="AD" clId="Web-{ED8756AB-A132-D897-FC09-700C5A0639AA}" dt="2025-11-13T08:08:21.531" v="142" actId="1076"/>
          <ac:spMkLst>
            <pc:docMk/>
            <pc:sldMk cId="3820827473" sldId="2142532314"/>
            <ac:spMk id="27" creationId="{66A65AEE-3028-0EB8-9838-DDE25FF5C0EF}"/>
          </ac:spMkLst>
        </pc:spChg>
        <pc:picChg chg="add mod">
          <ac:chgData name="Kenza Ollu" userId="S::kollu@rayonnance.fr::82a90e97-4cc9-498d-8678-b5be30643360" providerId="AD" clId="Web-{ED8756AB-A132-D897-FC09-700C5A0639AA}" dt="2025-11-13T08:01:46.557" v="9" actId="1076"/>
          <ac:picMkLst>
            <pc:docMk/>
            <pc:sldMk cId="3820827473" sldId="2142532314"/>
            <ac:picMk id="3" creationId="{14EF63DB-D743-5231-80D5-689B888A4628}"/>
          </ac:picMkLst>
        </pc:picChg>
        <pc:picChg chg="add mod">
          <ac:chgData name="Kenza Ollu" userId="S::kollu@rayonnance.fr::82a90e97-4cc9-498d-8678-b5be30643360" providerId="AD" clId="Web-{ED8756AB-A132-D897-FC09-700C5A0639AA}" dt="2025-11-13T08:03:06.792" v="23" actId="1076"/>
          <ac:picMkLst>
            <pc:docMk/>
            <pc:sldMk cId="3820827473" sldId="2142532314"/>
            <ac:picMk id="4" creationId="{90AE6672-FDD9-62BB-8113-FF4C010047F4}"/>
          </ac:picMkLst>
        </pc:picChg>
        <pc:picChg chg="add mod">
          <ac:chgData name="Kenza Ollu" userId="S::kollu@rayonnance.fr::82a90e97-4cc9-498d-8678-b5be30643360" providerId="AD" clId="Web-{ED8756AB-A132-D897-FC09-700C5A0639AA}" dt="2025-11-13T08:04:21.168" v="43" actId="14100"/>
          <ac:picMkLst>
            <pc:docMk/>
            <pc:sldMk cId="3820827473" sldId="2142532314"/>
            <ac:picMk id="6" creationId="{8476B275-0205-3D1C-6536-10AC79F65B2C}"/>
          </ac:picMkLst>
        </pc:picChg>
        <pc:picChg chg="add mod modCrop">
          <ac:chgData name="Kenza Ollu" userId="S::kollu@rayonnance.fr::82a90e97-4cc9-498d-8678-b5be30643360" providerId="AD" clId="Web-{ED8756AB-A132-D897-FC09-700C5A0639AA}" dt="2025-11-13T08:05:21.154" v="78" actId="1076"/>
          <ac:picMkLst>
            <pc:docMk/>
            <pc:sldMk cId="3820827473" sldId="2142532314"/>
            <ac:picMk id="7" creationId="{E914E52A-0188-1957-E5A8-B87882DC6ADC}"/>
          </ac:picMkLst>
        </pc:picChg>
        <pc:picChg chg="add mod">
          <ac:chgData name="Kenza Ollu" userId="S::kollu@rayonnance.fr::82a90e97-4cc9-498d-8678-b5be30643360" providerId="AD" clId="Web-{ED8756AB-A132-D897-FC09-700C5A0639AA}" dt="2025-11-13T08:06:46.764" v="102" actId="1076"/>
          <ac:picMkLst>
            <pc:docMk/>
            <pc:sldMk cId="3820827473" sldId="2142532314"/>
            <ac:picMk id="10" creationId="{B526A078-A47D-8C6A-B589-9B62F27A5B53}"/>
          </ac:picMkLst>
        </pc:picChg>
        <pc:picChg chg="add mod">
          <ac:chgData name="Kenza Ollu" userId="S::kollu@rayonnance.fr::82a90e97-4cc9-498d-8678-b5be30643360" providerId="AD" clId="Web-{ED8756AB-A132-D897-FC09-700C5A0639AA}" dt="2025-11-13T08:08:04.530" v="137" actId="1076"/>
          <ac:picMkLst>
            <pc:docMk/>
            <pc:sldMk cId="3820827473" sldId="2142532314"/>
            <ac:picMk id="11" creationId="{C454D85B-2767-C41C-4320-53CA48A821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74FD9-5441-F04E-B83B-7D946F8FC831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2D053-AB1B-2E44-928E-56BC962F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07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D053-AB1B-2E44-928E-56BC962F55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84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D053-AB1B-2E44-928E-56BC962F55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57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A42BDD-3672-6949-A37D-0428551F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B30EA2-5396-A745-9928-11434C9C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B31407-1963-1C43-9F99-0B46E76D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543" y="6492875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7D925A-9F31-684B-94FD-95453C3524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11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A9F14E-82FA-084E-A9E5-B0C0C6D3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07F8A0-4802-0E40-B62E-876FE1C5E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798A0B-AA81-C24E-A35D-F241D03C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4B254-7699-6C44-B51E-32E1678D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F0E52-FE69-9E4A-A861-96C7DDB8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5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9146C2-5A6A-DC4C-9DB9-8E1BA26A2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01326F-6133-C04F-8758-84C1E2187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6653E4-CBA9-0B4C-A02F-FADE11FD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898819-278E-6846-B579-E8F25F42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B7FCA4-3414-6C40-91D0-C2011720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47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6B8E87-9724-4F55-BAC6-B35F0CAE0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2203" y="239912"/>
            <a:ext cx="914581" cy="3997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F41BC1-AAAF-49D8-857F-1FF1E755B77F}"/>
              </a:ext>
            </a:extLst>
          </p:cNvPr>
          <p:cNvSpPr/>
          <p:nvPr userDrawn="1"/>
        </p:nvSpPr>
        <p:spPr>
          <a:xfrm>
            <a:off x="145071" y="153934"/>
            <a:ext cx="10870064" cy="490964"/>
          </a:xfrm>
          <a:prstGeom prst="rect">
            <a:avLst/>
          </a:prstGeom>
          <a:solidFill>
            <a:srgbClr val="445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9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C35FC0A2-706E-4E77-93C7-632865E92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51" y="223415"/>
            <a:ext cx="9681427" cy="326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0D3F1439-462C-6466-2C31-A2A5FDBC28FE}"/>
              </a:ext>
            </a:extLst>
          </p:cNvPr>
          <p:cNvSpPr txBox="1">
            <a:spLocks/>
          </p:cNvSpPr>
          <p:nvPr userDrawn="1"/>
        </p:nvSpPr>
        <p:spPr>
          <a:xfrm>
            <a:off x="11830005" y="6643611"/>
            <a:ext cx="267152" cy="1635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7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45">
              <a:spcBef>
                <a:spcPts val="4"/>
              </a:spcBef>
            </a:pPr>
            <a:fld id="{81D60167-4931-47E6-BA6A-407CBD079E47}" type="slidenum">
              <a:rPr lang="fr-FR" smtClean="0"/>
              <a:pPr marL="48945">
                <a:spcBef>
                  <a:spcPts val="4"/>
                </a:spcBef>
              </a:pPr>
              <a:t>‹N°›</a:t>
            </a:fld>
            <a:endParaRPr lang="fr-FR"/>
          </a:p>
        </p:txBody>
      </p:sp>
      <p:sp>
        <p:nvSpPr>
          <p:cNvPr id="9" name="bg object 16">
            <a:extLst>
              <a:ext uri="{FF2B5EF4-FFF2-40B4-BE49-F238E27FC236}">
                <a16:creationId xmlns:a16="http://schemas.microsoft.com/office/drawing/2014/main" id="{BFBB1B74-F09D-AC74-85F2-63D701DC0EB7}"/>
              </a:ext>
            </a:extLst>
          </p:cNvPr>
          <p:cNvSpPr/>
          <p:nvPr userDrawn="1"/>
        </p:nvSpPr>
        <p:spPr>
          <a:xfrm>
            <a:off x="756458" y="6606272"/>
            <a:ext cx="11434094" cy="249329"/>
          </a:xfrm>
          <a:custGeom>
            <a:avLst/>
            <a:gdLst/>
            <a:ahLst/>
            <a:cxnLst/>
            <a:rect l="l" t="t" r="r" b="b"/>
            <a:pathLst>
              <a:path w="10692130" h="274954">
                <a:moveTo>
                  <a:pt x="0" y="274764"/>
                </a:moveTo>
                <a:lnTo>
                  <a:pt x="10692003" y="274764"/>
                </a:lnTo>
                <a:lnTo>
                  <a:pt x="10692003" y="0"/>
                </a:lnTo>
                <a:lnTo>
                  <a:pt x="0" y="0"/>
                </a:lnTo>
                <a:lnTo>
                  <a:pt x="0" y="274764"/>
                </a:lnTo>
                <a:close/>
              </a:path>
            </a:pathLst>
          </a:custGeom>
          <a:solidFill>
            <a:srgbClr val="4459A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63137FD9-106A-F681-867F-8121C18CE3B9}"/>
              </a:ext>
            </a:extLst>
          </p:cNvPr>
          <p:cNvSpPr txBox="1">
            <a:spLocks/>
          </p:cNvSpPr>
          <p:nvPr userDrawn="1"/>
        </p:nvSpPr>
        <p:spPr>
          <a:xfrm>
            <a:off x="11746237" y="6673055"/>
            <a:ext cx="270575" cy="7280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68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708">
              <a:spcBef>
                <a:spcPts val="3"/>
              </a:spcBef>
            </a:pPr>
            <a:fld id="{81D60167-4931-47E6-BA6A-407CBD079E47}" type="slidenum">
              <a:rPr lang="fr-FR" sz="900" smtClean="0"/>
              <a:pPr marL="36708">
                <a:spcBef>
                  <a:spcPts val="3"/>
                </a:spcBef>
              </a:pPr>
              <a:t>‹N°›</a:t>
            </a:fld>
            <a:endParaRPr lang="fr-FR" sz="900"/>
          </a:p>
        </p:txBody>
      </p:sp>
      <p:pic>
        <p:nvPicPr>
          <p:cNvPr id="1026" name="Picture 2" descr="Rayonnance | LinkedIn">
            <a:extLst>
              <a:ext uri="{FF2B5EF4-FFF2-40B4-BE49-F238E27FC236}">
                <a16:creationId xmlns:a16="http://schemas.microsoft.com/office/drawing/2014/main" id="{E3E7BAE7-5BA3-F50C-4344-6AC4E14C5A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1999"/>
          <a:stretch/>
        </p:blipFill>
        <p:spPr bwMode="auto">
          <a:xfrm>
            <a:off x="11053" y="6512169"/>
            <a:ext cx="665060" cy="34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5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7716E-7BEF-DC42-9504-45E16C66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AC35CF-0347-A948-BF8D-54F2110F5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28F84C-3ED8-564B-9FDF-1A86E8E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CBBF1F-55DD-2043-ADE5-1AD7E06D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98AF4-094C-8643-892C-13D6FEBA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2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6DDAB-0A4B-0C4A-9DD9-A7379EDC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E7160D-D3B7-4D4C-9181-D36C597FD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898A01-1F27-DF4B-B5B1-E5F77535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890CEA-80FE-6446-A539-8FFB288C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DD584-DB74-7243-AD81-9ADF4F3F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36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A0877-F5A8-2D42-9080-92E360EF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CAA5AB-8737-3648-B92D-6F87048EC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B0A5B4-D0C1-674E-B613-4C2C69530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826175-B635-E64C-A745-21B038C6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BD5CE6-1EBD-DD4A-BEDA-8D8AF91B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04F76A-F987-C143-92EB-395D7CF7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49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595D5-DAAB-044C-9A81-4A7EFD05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915D6B-3C1D-2F4B-8E28-9F7E361AA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EE55B0-2BB6-CC4B-9AB5-D3E8BC942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DCCBBA-BC49-7549-9B12-FD385E0E2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B322E7-9085-044A-B5E3-58391EFEE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23D84B-55DB-1540-AF01-2E3B1C46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B9AC88-B4D4-DD4D-B479-B683A6AD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5162EA-2F26-3845-BC42-3CD946BE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16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82B54-C7E1-D049-A047-494F077B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9910F2-2313-A547-BB63-4FFCAB13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B9D98C-014A-5B49-9076-985B232D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F6953A-A963-204F-902B-4A11060A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7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4A7BD6-31F5-0141-B791-D26E122C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35CB04-2931-DF4A-B8F4-396C3DCD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A74E22-9C57-B84C-B4AB-907B4411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07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284C0-8371-B243-B1E9-2C9C5419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03C35-D04D-1043-860C-7CDAB1598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FDF1DA-3397-4742-9427-F0CE4F9B4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9E6592-1ABE-4A4F-B010-FD14BC8D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31509A-821C-4B42-8D32-46425A91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72CB9F-D9E1-024D-9FCA-05713160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7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2B2E8-3C5B-E84F-9C1C-7F9BCA0F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29EFFFC-2818-4042-8E7F-1DD6F4C70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C21B73-5A4A-DB4F-94F3-8A484F856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309B18-CF05-3D42-A3C3-FF02AB80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359D67-1A1B-4441-8CE1-6EA87B59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D18E2A-CFE2-2C44-A26C-F408E50C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91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38E832-4CCC-4A47-BD54-E4C2DCC0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4757D8-3451-774B-BC5D-68CF11214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98655-BACD-C041-97C5-434624119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F5FBAB-E7CF-1B4F-BC63-190FE63DB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FAE131-D475-B143-A2C3-8780201D2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D925A-9F31-684B-94FD-95453C352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7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6.wdp"/><Relationship Id="rId18" Type="http://schemas.openxmlformats.org/officeDocument/2006/relationships/image" Target="../media/image27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24.png"/><Relationship Id="rId17" Type="http://schemas.microsoft.com/office/2007/relationships/hdphoto" Target="../media/hdphoto8.wdp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3.png"/><Relationship Id="rId19" Type="http://schemas.microsoft.com/office/2007/relationships/hdphoto" Target="../media/hdphoto9.wdp"/><Relationship Id="rId4" Type="http://schemas.openxmlformats.org/officeDocument/2006/relationships/image" Target="../media/image20.png"/><Relationship Id="rId9" Type="http://schemas.microsoft.com/office/2007/relationships/hdphoto" Target="../media/hdphoto4.wdp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microsoft.com/office/2007/relationships/hdphoto" Target="../media/hdphoto1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microsoft.com/office/2007/relationships/hdphoto" Target="../media/hdphoto12.wdp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1CED4B-3F4D-4845-B3A0-C84A3C6EC2EA}"/>
              </a:ext>
            </a:extLst>
          </p:cNvPr>
          <p:cNvSpPr/>
          <p:nvPr/>
        </p:nvSpPr>
        <p:spPr>
          <a:xfrm>
            <a:off x="-1" y="0"/>
            <a:ext cx="12192000" cy="4834335"/>
          </a:xfrm>
          <a:prstGeom prst="rect">
            <a:avLst/>
          </a:prstGeom>
          <a:solidFill>
            <a:srgbClr val="4D539D"/>
          </a:solidFill>
          <a:ln>
            <a:solidFill>
              <a:srgbClr val="3A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A3B90A-EA92-6C44-9E95-5B126A611A66}"/>
              </a:ext>
            </a:extLst>
          </p:cNvPr>
          <p:cNvSpPr txBox="1"/>
          <p:nvPr/>
        </p:nvSpPr>
        <p:spPr>
          <a:xfrm>
            <a:off x="415210" y="1500382"/>
            <a:ext cx="109666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ial"/>
                <a:cs typeface="Arial"/>
              </a:rPr>
              <a:t>TABLETTE DURCIE ZEBRA ET401</a:t>
            </a:r>
            <a:endParaRPr lang="fr-FR" sz="4800" dirty="0">
              <a:solidFill>
                <a:schemeClr val="bg1"/>
              </a:solidFill>
              <a:latin typeface="A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E94F9A-3D9E-F148-B61B-219438C1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7" y="5252223"/>
            <a:ext cx="2341745" cy="1127667"/>
          </a:xfrm>
          <a:prstGeom prst="rect">
            <a:avLst/>
          </a:prstGeom>
        </p:spPr>
      </p:pic>
      <p:pic>
        <p:nvPicPr>
          <p:cNvPr id="6" name="Image 5" descr="Une image contenant texte, capture d’écran, gadget, multimédia&#10;&#10;Le contenu généré par l’IA peut être incorrect.">
            <a:extLst>
              <a:ext uri="{FF2B5EF4-FFF2-40B4-BE49-F238E27FC236}">
                <a16:creationId xmlns:a16="http://schemas.microsoft.com/office/drawing/2014/main" id="{05CE1252-2D80-CD19-42A4-5C2DF3553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868" y="4107443"/>
            <a:ext cx="2779184" cy="17092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EA3B90A-EA92-6C44-9E95-5B126A611A66}"/>
              </a:ext>
            </a:extLst>
          </p:cNvPr>
          <p:cNvSpPr txBox="1"/>
          <p:nvPr/>
        </p:nvSpPr>
        <p:spPr>
          <a:xfrm>
            <a:off x="173622" y="171656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Tablette Zebra Android ET401 écran 8’’ ou 10’’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491B2C-0422-0D5F-9D9E-D3E43EE9D5C0}"/>
              </a:ext>
            </a:extLst>
          </p:cNvPr>
          <p:cNvSpPr txBox="1"/>
          <p:nvPr/>
        </p:nvSpPr>
        <p:spPr>
          <a:xfrm>
            <a:off x="160488" y="807513"/>
            <a:ext cx="11871024" cy="524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tablette ET401 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la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 tablette milieu de gamme de Zebra 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des budgets abordables, versus le modèle haut de gamme et beaucoup plus durci de Zebra, l’ET60.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existe en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8’’ et 10’’, 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et 5G en option,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ou sans lecteur codes à barres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Elle propose le choix entre 2 lecteurs codes à barres : </a:t>
            </a:r>
            <a:r>
              <a:rPr lang="fr-FR" sz="1400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entrée de gamme </a:t>
            </a:r>
            <a:r>
              <a:rPr lang="fr-FR" sz="1400" dirty="0" err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1400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FR" sz="1400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lire jusqu’à 60cm 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des environnements lumineux et un </a:t>
            </a:r>
            <a:r>
              <a:rPr lang="fr-FR" sz="1400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haut de gamme pour lire jusqu’à 1m dans des environnements obscurs. 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le successeur du best seller ET40 / 45 qui a été disponible pendant les 4 dernières années, qui a été déployé sur des très larges parcs de techniciens de maintenance et de contrôleurs qualité, et qui s’arrête en mars 2026. L’ET401 sera disponible en Wifi à partir de novembre 2025 et en 5G à partir de janvier 2025. Les accessoires restent les mêmes, sauf la coque.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saute 2 générations de processeur pour passer de la génération des processeurs Qualcomm d’Android 11 à 14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Android 15 à Android 20 (processeur Qualcomm 6690), avec un processeur 42% plus rapide.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tablette sera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commercialisée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 4 ans à la gamme, soit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 janvier 2030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 sera réparée encore 4 ans 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Zebra après la date de fin de commercialisation (janvier 2034).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tablette est passée d’IP65 à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IP68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Elle peut être équipée d’une coque pour passer d’une résistance de chute de 1,2m à 1,5m sur béton.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peut être équipée d’une </a:t>
            </a:r>
            <a:r>
              <a:rPr lang="fr-FR" sz="14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poignée qui peut comporter en option une seconde batterie qui est remplaçable à chaud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474D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474D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Connectivité </a:t>
            </a:r>
            <a:r>
              <a:rPr lang="fr-FR" sz="1400" b="1" dirty="0">
                <a:solidFill>
                  <a:srgbClr val="474D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rgbClr val="595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Équipée du Bluetooth 6, du Wi-Fi 7E et en option de la connectivité 5G, l’ET401 dispose de toutes les dernières technologies de connectivité.</a:t>
            </a:r>
          </a:p>
          <a:p>
            <a:pPr marL="285750" indent="-285750" algn="just">
              <a:buClr>
                <a:srgbClr val="474D9C"/>
              </a:buClr>
              <a:buFont typeface="Wingdings" panose="05000000000000000000" pitchFamily="2" charset="2"/>
              <a:buChar char="§"/>
            </a:pPr>
            <a:endParaRPr lang="fr-FR" sz="1270" dirty="0">
              <a:solidFill>
                <a:srgbClr val="5959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5CC4ABA-1CEA-79A2-6501-669F6896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85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70BE797C-3DE2-CBE4-4EE2-B4E649E3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24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0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9DE189D9-E79F-CB4B-B66C-9212FE75ACE6}"/>
              </a:ext>
            </a:extLst>
          </p:cNvPr>
          <p:cNvSpPr txBox="1"/>
          <p:nvPr/>
        </p:nvSpPr>
        <p:spPr>
          <a:xfrm>
            <a:off x="301874" y="889866"/>
            <a:ext cx="1606958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/>
              <a:t>OS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BD49A0-001A-814E-B749-4E11CCA7EAC6}"/>
              </a:ext>
            </a:extLst>
          </p:cNvPr>
          <p:cNvSpPr txBox="1"/>
          <p:nvPr/>
        </p:nvSpPr>
        <p:spPr>
          <a:xfrm>
            <a:off x="1953454" y="896405"/>
            <a:ext cx="392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buClr>
                <a:srgbClr val="D4020C"/>
              </a:buClr>
              <a:defRPr/>
            </a:pPr>
            <a:r>
              <a:rPr lang="fr-FR" sz="1200" dirty="0">
                <a:latin typeface="Arial"/>
                <a:cs typeface="Arial"/>
              </a:rPr>
              <a:t>Android 15 à 19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1A485E4-80A1-224E-B6BF-F68437606BB6}"/>
              </a:ext>
            </a:extLst>
          </p:cNvPr>
          <p:cNvSpPr txBox="1"/>
          <p:nvPr/>
        </p:nvSpPr>
        <p:spPr>
          <a:xfrm>
            <a:off x="313520" y="1338872"/>
            <a:ext cx="1583667" cy="283005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Écran</a:t>
            </a:r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470C1ED-E887-0444-A647-FB92D20703DD}"/>
              </a:ext>
            </a:extLst>
          </p:cNvPr>
          <p:cNvSpPr txBox="1"/>
          <p:nvPr/>
        </p:nvSpPr>
        <p:spPr>
          <a:xfrm>
            <a:off x="1953454" y="1204354"/>
            <a:ext cx="454032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>
                <a:latin typeface="Arial"/>
                <a:cs typeface="Arial"/>
              </a:rPr>
              <a:t>Écran capacitif tactile multipoint Verre </a:t>
            </a:r>
            <a:r>
              <a:rPr lang="fr-FR" sz="1200" err="1">
                <a:latin typeface="Arial"/>
                <a:cs typeface="Arial"/>
              </a:rPr>
              <a:t>Gorilla</a:t>
            </a:r>
            <a:r>
              <a:rPr lang="fr-FR" sz="1200">
                <a:latin typeface="Arial"/>
                <a:cs typeface="Arial"/>
              </a:rPr>
              <a:t> Glass 5</a:t>
            </a:r>
          </a:p>
          <a:p>
            <a:r>
              <a:rPr lang="fr-FR" sz="1200">
                <a:latin typeface="Arial"/>
                <a:ea typeface="+mn-lt"/>
                <a:cs typeface="+mn-lt"/>
              </a:rPr>
              <a:t>Plus de brillance dans l’écran (600 nits)</a:t>
            </a:r>
            <a:endParaRPr lang="fr-FR">
              <a:latin typeface="Arial"/>
              <a:ea typeface="+mn-lt"/>
              <a:cs typeface="+mn-lt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0B1F2F-792D-FB4E-95A0-A53C193F7558}"/>
              </a:ext>
            </a:extLst>
          </p:cNvPr>
          <p:cNvSpPr txBox="1"/>
          <p:nvPr/>
        </p:nvSpPr>
        <p:spPr>
          <a:xfrm>
            <a:off x="313519" y="1762134"/>
            <a:ext cx="1583668" cy="284562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Processeur</a:t>
            </a:r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F852F70-64FA-FA4F-A141-D307465B5721}"/>
              </a:ext>
            </a:extLst>
          </p:cNvPr>
          <p:cNvSpPr txBox="1"/>
          <p:nvPr/>
        </p:nvSpPr>
        <p:spPr>
          <a:xfrm>
            <a:off x="1932287" y="1695556"/>
            <a:ext cx="442603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latin typeface="Arial"/>
                <a:ea typeface="+mn-lt"/>
                <a:cs typeface="+mn-lt"/>
              </a:rPr>
              <a:t>Qualcomm </a:t>
            </a:r>
            <a:r>
              <a:rPr lang="fr-FR" sz="1200" dirty="0" err="1">
                <a:latin typeface="Arial"/>
                <a:ea typeface="+mn-lt"/>
                <a:cs typeface="+mn-lt"/>
              </a:rPr>
              <a:t>Dragonwing</a:t>
            </a:r>
            <a:r>
              <a:rPr lang="fr-FR" sz="1200" dirty="0">
                <a:latin typeface="Arial"/>
                <a:ea typeface="+mn-lt"/>
                <a:cs typeface="+mn-lt"/>
              </a:rPr>
              <a:t> </a:t>
            </a:r>
            <a:r>
              <a:rPr lang="fr-FR" sz="1200" dirty="0">
                <a:latin typeface="Arial"/>
                <a:ea typeface="+mn-lt"/>
                <a:cs typeface="Arial"/>
              </a:rPr>
              <a:t>6690 à 2Ghz</a:t>
            </a:r>
            <a:endParaRPr lang="fr-FR" sz="1200" dirty="0">
              <a:latin typeface="Arial"/>
              <a:ea typeface="Calibri"/>
              <a:cs typeface="Calibri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E7ADEDC-A30A-4C4B-B7AD-06AB0C783633}"/>
              </a:ext>
            </a:extLst>
          </p:cNvPr>
          <p:cNvSpPr txBox="1"/>
          <p:nvPr/>
        </p:nvSpPr>
        <p:spPr>
          <a:xfrm>
            <a:off x="314278" y="2208119"/>
            <a:ext cx="1582151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Mémoire</a:t>
            </a:r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4F20EC9-B1CF-D148-9C0D-0F296D66BCBC}"/>
              </a:ext>
            </a:extLst>
          </p:cNvPr>
          <p:cNvSpPr txBox="1"/>
          <p:nvPr/>
        </p:nvSpPr>
        <p:spPr>
          <a:xfrm>
            <a:off x="1953454" y="2100376"/>
            <a:ext cx="387437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2" algn="just">
              <a:buClr>
                <a:srgbClr val="D4020C"/>
              </a:buClr>
              <a:defRPr/>
            </a:pPr>
            <a:r>
              <a:rPr lang="pl-PL" sz="1200" dirty="0">
                <a:latin typeface="Arial"/>
                <a:cs typeface="Arial"/>
              </a:rPr>
              <a:t>Standard : LPDDR</a:t>
            </a:r>
            <a:r>
              <a:rPr lang="fr-FR" sz="1200" dirty="0">
                <a:latin typeface="Arial"/>
                <a:cs typeface="Arial"/>
              </a:rPr>
              <a:t>5</a:t>
            </a:r>
            <a:r>
              <a:rPr lang="pl-PL" sz="1200" dirty="0">
                <a:latin typeface="Arial"/>
                <a:cs typeface="Arial"/>
              </a:rPr>
              <a:t> SDRAM 6 Go</a:t>
            </a:r>
            <a:r>
              <a:rPr lang="fr-FR" sz="1200" dirty="0">
                <a:latin typeface="Arial"/>
                <a:cs typeface="Arial"/>
              </a:rPr>
              <a:t> / 64Go</a:t>
            </a:r>
            <a:endParaRPr lang="pl-PL" sz="1200" dirty="0">
              <a:latin typeface="Arial"/>
              <a:cs typeface="Arial"/>
            </a:endParaRPr>
          </a:p>
          <a:p>
            <a:pPr marL="0" lvl="2" algn="just">
              <a:buClr>
                <a:srgbClr val="D4020C"/>
              </a:buClr>
              <a:defRPr/>
            </a:pPr>
            <a:r>
              <a:rPr lang="fr-FR" sz="1200" dirty="0">
                <a:latin typeface="Arial"/>
                <a:cs typeface="Arial"/>
              </a:rPr>
              <a:t>Option</a:t>
            </a:r>
            <a:r>
              <a:rPr lang="pl-PL" sz="1200" dirty="0">
                <a:latin typeface="Arial"/>
                <a:cs typeface="Arial"/>
              </a:rPr>
              <a:t> : </a:t>
            </a:r>
            <a:r>
              <a:rPr lang="fr-FR" sz="1200" dirty="0">
                <a:latin typeface="Arial"/>
                <a:cs typeface="Arial"/>
              </a:rPr>
              <a:t>8 Gb / 128 Gb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742C1B0-E394-B540-A5BE-8947EA52E671}"/>
              </a:ext>
            </a:extLst>
          </p:cNvPr>
          <p:cNvSpPr txBox="1"/>
          <p:nvPr/>
        </p:nvSpPr>
        <p:spPr>
          <a:xfrm>
            <a:off x="331864" y="2699458"/>
            <a:ext cx="1589312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/>
              <a:t>Connectivité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6D77BDA-ED2B-7645-A9FA-8495D7F3B320}"/>
              </a:ext>
            </a:extLst>
          </p:cNvPr>
          <p:cNvSpPr txBox="1"/>
          <p:nvPr/>
        </p:nvSpPr>
        <p:spPr>
          <a:xfrm>
            <a:off x="1911678" y="2701578"/>
            <a:ext cx="388999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2" algn="just"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Wifi 7 en novembre, </a:t>
            </a: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5G en option</a:t>
            </a: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 en janvier. (</a:t>
            </a:r>
            <a:r>
              <a:rPr lang="fr-FR" sz="1200" dirty="0" err="1">
                <a:solidFill>
                  <a:srgbClr val="000000"/>
                </a:solidFill>
                <a:latin typeface="Arial"/>
                <a:cs typeface="Arial"/>
              </a:rPr>
              <a:t>DualSom</a:t>
            </a: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 (Nano Sim et </a:t>
            </a:r>
            <a:r>
              <a:rPr lang="fr-FR" sz="1200" dirty="0" err="1">
                <a:solidFill>
                  <a:srgbClr val="000000"/>
                </a:solidFill>
                <a:latin typeface="Arial"/>
                <a:cs typeface="Arial"/>
              </a:rPr>
              <a:t>eSIM</a:t>
            </a: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D97A3E4-99EC-EF4A-8061-954A044A2F24}"/>
              </a:ext>
            </a:extLst>
          </p:cNvPr>
          <p:cNvSpPr txBox="1"/>
          <p:nvPr/>
        </p:nvSpPr>
        <p:spPr>
          <a:xfrm>
            <a:off x="342447" y="3127297"/>
            <a:ext cx="1589312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dirty="0"/>
              <a:t>Autres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B8132C0-F1E4-A349-89C7-B2CEA62B8C16}"/>
              </a:ext>
            </a:extLst>
          </p:cNvPr>
          <p:cNvSpPr txBox="1"/>
          <p:nvPr/>
        </p:nvSpPr>
        <p:spPr>
          <a:xfrm>
            <a:off x="1931759" y="3188290"/>
            <a:ext cx="392123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2" algn="just">
              <a:buClr>
                <a:srgbClr val="D4020C"/>
              </a:buClr>
              <a:defRPr/>
            </a:pPr>
            <a:r>
              <a:rPr lang="en-US" sz="1200" dirty="0">
                <a:latin typeface="Arial"/>
                <a:cs typeface="Arial"/>
              </a:rPr>
              <a:t>Bluetooth 6, NFC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818EA50C-82A6-A542-8006-FA28979DF204}"/>
              </a:ext>
            </a:extLst>
          </p:cNvPr>
          <p:cNvSpPr txBox="1"/>
          <p:nvPr/>
        </p:nvSpPr>
        <p:spPr>
          <a:xfrm>
            <a:off x="324103" y="5158899"/>
            <a:ext cx="1562501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Batterie</a:t>
            </a:r>
            <a:endParaRPr lang="fr-FR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5CDE82DB-92C6-6B4D-A834-243428A535F1}"/>
              </a:ext>
            </a:extLst>
          </p:cNvPr>
          <p:cNvSpPr txBox="1"/>
          <p:nvPr/>
        </p:nvSpPr>
        <p:spPr>
          <a:xfrm>
            <a:off x="1879371" y="4976309"/>
            <a:ext cx="421662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8 po : Batterie Li-Ion polymère 6100 mAh ; </a:t>
            </a:r>
          </a:p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10 po : Batterie Li-Ion polymère 7600 mAh</a:t>
            </a:r>
          </a:p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Remplaçable à froid</a:t>
            </a:r>
          </a:p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Batterie secondaire en option dans la poignée, remplaçable à chaud, 3400 mAh 7,6 V (25,84 Wh)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6B940DD-D18A-154D-A941-41819C514910}"/>
              </a:ext>
            </a:extLst>
          </p:cNvPr>
          <p:cNvSpPr txBox="1"/>
          <p:nvPr/>
        </p:nvSpPr>
        <p:spPr>
          <a:xfrm>
            <a:off x="6107074" y="3056811"/>
            <a:ext cx="1988690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/>
              <a:t>Température</a:t>
            </a:r>
            <a:endParaRPr lang="fr-FR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5256E09-8EEB-8D47-B69E-46BFAEF7FFAF}"/>
              </a:ext>
            </a:extLst>
          </p:cNvPr>
          <p:cNvSpPr txBox="1"/>
          <p:nvPr/>
        </p:nvSpPr>
        <p:spPr>
          <a:xfrm>
            <a:off x="8073338" y="2964479"/>
            <a:ext cx="371433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Température en fonctionnement: de -20°C à 50°C </a:t>
            </a:r>
          </a:p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Température de stockage: de -40°C à 70°C</a:t>
            </a:r>
            <a:endParaRPr lang="fr-FR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89D9DC71-9F32-734E-9000-C682DC6D91D7}"/>
              </a:ext>
            </a:extLst>
          </p:cNvPr>
          <p:cNvSpPr txBox="1"/>
          <p:nvPr/>
        </p:nvSpPr>
        <p:spPr>
          <a:xfrm>
            <a:off x="6076684" y="911438"/>
            <a:ext cx="2015876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/>
              <a:t>Résistance aux chutes 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2505E06C-43F5-B142-97CE-C15C9EDCBDEB}"/>
              </a:ext>
            </a:extLst>
          </p:cNvPr>
          <p:cNvSpPr txBox="1"/>
          <p:nvPr/>
        </p:nvSpPr>
        <p:spPr>
          <a:xfrm>
            <a:off x="8162622" y="792093"/>
            <a:ext cx="392123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2" algn="just">
              <a:buClr>
                <a:srgbClr val="D4020C"/>
              </a:buClr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Standard : 1,2 m (sur une surface en béton)</a:t>
            </a:r>
          </a:p>
          <a:p>
            <a:pPr marL="0" lvl="2" algn="just">
              <a:buClr>
                <a:srgbClr val="D4020C"/>
              </a:buClr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Option coque : 1,5 m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BE1FF56-300B-034B-BFD5-3E9A70640024}"/>
              </a:ext>
            </a:extLst>
          </p:cNvPr>
          <p:cNvSpPr txBox="1"/>
          <p:nvPr/>
        </p:nvSpPr>
        <p:spPr>
          <a:xfrm>
            <a:off x="6082329" y="1392939"/>
            <a:ext cx="2010231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Indice d’étanchéité</a:t>
            </a:r>
            <a:endParaRPr lang="fr-FR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A1A15C92-6CE2-184A-810F-7E24F0511B5F}"/>
              </a:ext>
            </a:extLst>
          </p:cNvPr>
          <p:cNvSpPr txBox="1"/>
          <p:nvPr/>
        </p:nvSpPr>
        <p:spPr>
          <a:xfrm>
            <a:off x="8162622" y="1364472"/>
            <a:ext cx="390995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>
                <a:latin typeface="Arial"/>
                <a:ea typeface="+mn-lt"/>
                <a:cs typeface="+mn-lt"/>
              </a:rPr>
              <a:t>IP68</a:t>
            </a:r>
            <a:endParaRPr lang="fr-FR">
              <a:latin typeface="Arial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C9860D15-872D-984A-85BF-B48B62D4E428}"/>
              </a:ext>
            </a:extLst>
          </p:cNvPr>
          <p:cNvSpPr txBox="1"/>
          <p:nvPr/>
        </p:nvSpPr>
        <p:spPr>
          <a:xfrm>
            <a:off x="6082330" y="1922566"/>
            <a:ext cx="2010230" cy="284562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Dimensions</a:t>
            </a:r>
            <a:endParaRPr lang="fr-FR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40BD3747-E8FC-8445-A794-9A2D7C4F980F}"/>
              </a:ext>
            </a:extLst>
          </p:cNvPr>
          <p:cNvSpPr txBox="1"/>
          <p:nvPr/>
        </p:nvSpPr>
        <p:spPr>
          <a:xfrm>
            <a:off x="8143461" y="1700684"/>
            <a:ext cx="3909951" cy="2756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8 po : 213,9 mm x 134,4 mm x 11,4 mm (L x l x H)</a:t>
            </a:r>
            <a:endParaRPr lang="fr-FR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A1375A72-399D-2047-9CB0-67D275C517F7}"/>
              </a:ext>
            </a:extLst>
          </p:cNvPr>
          <p:cNvSpPr txBox="1"/>
          <p:nvPr/>
        </p:nvSpPr>
        <p:spPr>
          <a:xfrm>
            <a:off x="6107074" y="2475304"/>
            <a:ext cx="2010230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/>
              <a:t>Poids</a:t>
            </a:r>
            <a:endParaRPr lang="fr-FR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4227B016-830A-4841-8957-82CA1CF6543B}"/>
              </a:ext>
            </a:extLst>
          </p:cNvPr>
          <p:cNvSpPr txBox="1"/>
          <p:nvPr/>
        </p:nvSpPr>
        <p:spPr>
          <a:xfrm>
            <a:off x="8143461" y="2350790"/>
            <a:ext cx="387437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2" algn="just">
              <a:buClr>
                <a:srgbClr val="D4020C"/>
              </a:buClr>
              <a:defRPr/>
            </a:pPr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8 po : 480 g</a:t>
            </a:r>
            <a:endParaRPr lang="fr-FR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lvl="2" algn="just"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10 po : 680 g </a:t>
            </a:r>
            <a:endParaRPr lang="fr-FR" dirty="0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5D5A06F-D447-B04C-AAEA-493578A22382}"/>
              </a:ext>
            </a:extLst>
          </p:cNvPr>
          <p:cNvSpPr txBox="1"/>
          <p:nvPr/>
        </p:nvSpPr>
        <p:spPr>
          <a:xfrm>
            <a:off x="338997" y="3563983"/>
            <a:ext cx="1565729" cy="276999"/>
          </a:xfrm>
          <a:prstGeom prst="rect">
            <a:avLst/>
          </a:prstGeom>
          <a:solidFill>
            <a:srgbClr val="F9DA5B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/>
              <a:t>Caméra</a:t>
            </a:r>
            <a:endParaRPr lang="fr-FR" dirty="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5B67A0C2-F10A-B34F-A7BE-BFA5CB109088}"/>
              </a:ext>
            </a:extLst>
          </p:cNvPr>
          <p:cNvSpPr txBox="1"/>
          <p:nvPr/>
        </p:nvSpPr>
        <p:spPr>
          <a:xfrm>
            <a:off x="1899451" y="3569237"/>
            <a:ext cx="390995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Avant : 8 MP, arrière : 16MP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BC33C8-166F-2638-C89E-686476BB1E65}"/>
              </a:ext>
            </a:extLst>
          </p:cNvPr>
          <p:cNvSpPr txBox="1"/>
          <p:nvPr/>
        </p:nvSpPr>
        <p:spPr>
          <a:xfrm>
            <a:off x="349579" y="4050817"/>
            <a:ext cx="1582180" cy="276999"/>
          </a:xfrm>
          <a:prstGeom prst="rect">
            <a:avLst/>
          </a:prstGeom>
          <a:solidFill>
            <a:srgbClr val="F9DA5B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latin typeface="Montserrat"/>
              </a:rPr>
              <a:t>Lecteur CAB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DD9BA3-3886-FBEA-61D1-DEE6619963FE}"/>
              </a:ext>
            </a:extLst>
          </p:cNvPr>
          <p:cNvSpPr txBox="1"/>
          <p:nvPr/>
        </p:nvSpPr>
        <p:spPr>
          <a:xfrm>
            <a:off x="1911678" y="3944904"/>
            <a:ext cx="39099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latin typeface="Arial"/>
                <a:ea typeface="+mn-lt"/>
                <a:cs typeface="+mn-lt"/>
              </a:rPr>
              <a:t>Pas de lecteur CAB</a:t>
            </a:r>
          </a:p>
          <a:p>
            <a:r>
              <a:rPr lang="fr-FR" sz="1200" dirty="0">
                <a:latin typeface="Arial"/>
                <a:ea typeface="+mn-lt"/>
                <a:cs typeface="+mn-lt"/>
              </a:rPr>
              <a:t>Lecteur CAB 4100 60cm, environnement lumineux</a:t>
            </a:r>
          </a:p>
          <a:p>
            <a:r>
              <a:rPr lang="fr-FR" sz="1200" dirty="0">
                <a:latin typeface="Arial"/>
                <a:ea typeface="+mn-lt"/>
                <a:cs typeface="+mn-lt"/>
              </a:rPr>
              <a:t>Lecteur CAB SR500 1m, tout type d’environnement</a:t>
            </a:r>
            <a:endParaRPr lang="fr-FR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3ACB0B-1665-8B05-CA65-08D7EC320942}"/>
              </a:ext>
            </a:extLst>
          </p:cNvPr>
          <p:cNvSpPr txBox="1"/>
          <p:nvPr/>
        </p:nvSpPr>
        <p:spPr>
          <a:xfrm>
            <a:off x="359530" y="4568593"/>
            <a:ext cx="1533980" cy="276999"/>
          </a:xfrm>
          <a:prstGeom prst="rect">
            <a:avLst/>
          </a:prstGeom>
          <a:solidFill>
            <a:srgbClr val="F9DA5B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A5CA9"/>
                </a:solidFill>
                <a:latin typeface="Montserrat" pitchFamily="2" charset="77"/>
                <a:cs typeface="Arial"/>
              </a:defRPr>
            </a:lvl1pPr>
          </a:lstStyle>
          <a:p>
            <a:r>
              <a:rPr lang="fr-FR" altLang="fr-FR" dirty="0">
                <a:latin typeface="Montserrat"/>
              </a:rPr>
              <a:t>RFID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466088-7D76-624B-390E-A380247E9B6C}"/>
              </a:ext>
            </a:extLst>
          </p:cNvPr>
          <p:cNvSpPr txBox="1"/>
          <p:nvPr/>
        </p:nvSpPr>
        <p:spPr>
          <a:xfrm>
            <a:off x="1879370" y="4575493"/>
            <a:ext cx="390995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latin typeface="Arial"/>
                <a:ea typeface="+mn-lt"/>
                <a:cs typeface="+mn-lt"/>
              </a:rPr>
              <a:t>Option : short UHF </a:t>
            </a:r>
            <a:r>
              <a:rPr lang="fr-FR" sz="1200" dirty="0" err="1">
                <a:latin typeface="Arial"/>
                <a:ea typeface="+mn-lt"/>
                <a:cs typeface="+mn-lt"/>
              </a:rPr>
              <a:t>jusuqu’à</a:t>
            </a:r>
            <a:r>
              <a:rPr lang="fr-FR" sz="1200" dirty="0">
                <a:latin typeface="Arial"/>
                <a:ea typeface="+mn-lt"/>
                <a:cs typeface="+mn-lt"/>
              </a:rPr>
              <a:t> 1m </a:t>
            </a:r>
            <a:endParaRPr lang="fr-FR" dirty="0">
              <a:latin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AF0955-1FED-B9E7-0605-3E57B51F6813}"/>
              </a:ext>
            </a:extLst>
          </p:cNvPr>
          <p:cNvSpPr txBox="1"/>
          <p:nvPr/>
        </p:nvSpPr>
        <p:spPr>
          <a:xfrm>
            <a:off x="8153286" y="1999548"/>
            <a:ext cx="3909951" cy="2756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/>
                <a:cs typeface="Arial"/>
              </a:rPr>
              <a:t>10 po : 256,1 mm x 162,7 mm x 11,4 mm (L x l x H)</a:t>
            </a:r>
            <a:endParaRPr lang="fr-FR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que 20" descr="Robot avec un remplissage uni">
            <a:extLst>
              <a:ext uri="{FF2B5EF4-FFF2-40B4-BE49-F238E27FC236}">
                <a16:creationId xmlns:a16="http://schemas.microsoft.com/office/drawing/2014/main" id="{3EDA5A6D-2592-4A1A-8A77-7DDF7C9DD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4812" y="3652141"/>
            <a:ext cx="729928" cy="729928"/>
          </a:xfrm>
          <a:prstGeom prst="rect">
            <a:avLst/>
          </a:prstGeom>
        </p:spPr>
      </p:pic>
      <p:pic>
        <p:nvPicPr>
          <p:cNvPr id="22" name="Graphique 21" descr="Wi-Fi avec un remplissage uni">
            <a:extLst>
              <a:ext uri="{FF2B5EF4-FFF2-40B4-BE49-F238E27FC236}">
                <a16:creationId xmlns:a16="http://schemas.microsoft.com/office/drawing/2014/main" id="{D18157F3-6EEA-F5A8-BC9F-A50895819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2674" y="3598156"/>
            <a:ext cx="914400" cy="914400"/>
          </a:xfrm>
          <a:prstGeom prst="rect">
            <a:avLst/>
          </a:prstGeom>
        </p:spPr>
      </p:pic>
      <p:pic>
        <p:nvPicPr>
          <p:cNvPr id="25" name="Graphique 24" descr="Appareil photo avec un remplissage uni">
            <a:extLst>
              <a:ext uri="{FF2B5EF4-FFF2-40B4-BE49-F238E27FC236}">
                <a16:creationId xmlns:a16="http://schemas.microsoft.com/office/drawing/2014/main" id="{B55412C5-128C-CD77-0955-8721FC197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2966" y="3690392"/>
            <a:ext cx="729928" cy="729928"/>
          </a:xfrm>
          <a:prstGeom prst="rect">
            <a:avLst/>
          </a:prstGeom>
        </p:spPr>
      </p:pic>
      <p:pic>
        <p:nvPicPr>
          <p:cNvPr id="28" name="Graphique 27" descr="Entrepôt avec un remplissage uni">
            <a:extLst>
              <a:ext uri="{FF2B5EF4-FFF2-40B4-BE49-F238E27FC236}">
                <a16:creationId xmlns:a16="http://schemas.microsoft.com/office/drawing/2014/main" id="{EEEAF287-972E-BB5E-037C-99C88B9197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9302" y="3564859"/>
            <a:ext cx="914400" cy="9144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35ED985-5202-B384-6C1F-4CE9D5397A72}"/>
              </a:ext>
            </a:extLst>
          </p:cNvPr>
          <p:cNvSpPr txBox="1"/>
          <p:nvPr/>
        </p:nvSpPr>
        <p:spPr>
          <a:xfrm>
            <a:off x="6007345" y="4423742"/>
            <a:ext cx="119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7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Bluetooth 6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BF11094-21C2-722E-CEA7-454E24E3D1AE}"/>
              </a:ext>
            </a:extLst>
          </p:cNvPr>
          <p:cNvSpPr txBox="1"/>
          <p:nvPr/>
        </p:nvSpPr>
        <p:spPr>
          <a:xfrm>
            <a:off x="7352486" y="4489550"/>
            <a:ext cx="169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MP arrière</a:t>
            </a:r>
            <a:endParaRPr lang="fr-FR" sz="1200" b="1" dirty="0">
              <a:solidFill>
                <a:srgbClr val="4D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8MP avant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3DDD54D-0CA7-E74B-4594-6C77040A7AEC}"/>
              </a:ext>
            </a:extLst>
          </p:cNvPr>
          <p:cNvSpPr txBox="1"/>
          <p:nvPr/>
        </p:nvSpPr>
        <p:spPr>
          <a:xfrm>
            <a:off x="8800459" y="4516074"/>
            <a:ext cx="159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15 À 19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5D84A0D-8A5B-7235-F67C-D07E24CF0854}"/>
              </a:ext>
            </a:extLst>
          </p:cNvPr>
          <p:cNvSpPr txBox="1"/>
          <p:nvPr/>
        </p:nvSpPr>
        <p:spPr>
          <a:xfrm>
            <a:off x="10409086" y="4496411"/>
            <a:ext cx="129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LOGISTIQUE</a:t>
            </a:r>
            <a:endParaRPr lang="fr-FR" sz="1200" b="1" dirty="0">
              <a:solidFill>
                <a:srgbClr val="4D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TECHNICIENS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C7592F6-3739-3F8A-AC40-0AF93C60075E}"/>
              </a:ext>
            </a:extLst>
          </p:cNvPr>
          <p:cNvSpPr txBox="1"/>
          <p:nvPr/>
        </p:nvSpPr>
        <p:spPr>
          <a:xfrm>
            <a:off x="6296032" y="6090420"/>
            <a:ext cx="138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Go RAM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128 Go Flash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4C219BF-42AB-5E0D-DA6A-F424872D7E58}"/>
              </a:ext>
            </a:extLst>
          </p:cNvPr>
          <p:cNvSpPr txBox="1"/>
          <p:nvPr/>
        </p:nvSpPr>
        <p:spPr>
          <a:xfrm>
            <a:off x="7895899" y="6139496"/>
            <a:ext cx="1813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480g (8’’) / 680g (10’’)</a:t>
            </a:r>
          </a:p>
        </p:txBody>
      </p:sp>
      <p:pic>
        <p:nvPicPr>
          <p:cNvPr id="36" name="Graphique 35" descr="Eau avec un remplissage uni">
            <a:extLst>
              <a:ext uri="{FF2B5EF4-FFF2-40B4-BE49-F238E27FC236}">
                <a16:creationId xmlns:a16="http://schemas.microsoft.com/office/drawing/2014/main" id="{BA0BDDF2-43FF-E903-E908-A456B825C5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08257" y="5175702"/>
            <a:ext cx="824285" cy="82428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8CDE42D5-37F8-0DCB-77C9-F9B3473CC5E4}"/>
              </a:ext>
            </a:extLst>
          </p:cNvPr>
          <p:cNvSpPr txBox="1"/>
          <p:nvPr/>
        </p:nvSpPr>
        <p:spPr>
          <a:xfrm>
            <a:off x="10245151" y="6177686"/>
            <a:ext cx="1197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IP68</a:t>
            </a:r>
          </a:p>
        </p:txBody>
      </p:sp>
      <p:pic>
        <p:nvPicPr>
          <p:cNvPr id="38" name="Graphique 37" descr="Plume avec un remplissage uni">
            <a:extLst>
              <a:ext uri="{FF2B5EF4-FFF2-40B4-BE49-F238E27FC236}">
                <a16:creationId xmlns:a16="http://schemas.microsoft.com/office/drawing/2014/main" id="{CA9ED96C-B5B6-AA3C-3644-154DFCCE43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45471" y="5151467"/>
            <a:ext cx="914400" cy="914400"/>
          </a:xfrm>
          <a:prstGeom prst="rect">
            <a:avLst/>
          </a:prstGeom>
        </p:spPr>
      </p:pic>
      <p:pic>
        <p:nvPicPr>
          <p:cNvPr id="39" name="Graphique 38" descr="Télécharger avec un remplissage uni">
            <a:extLst>
              <a:ext uri="{FF2B5EF4-FFF2-40B4-BE49-F238E27FC236}">
                <a16:creationId xmlns:a16="http://schemas.microsoft.com/office/drawing/2014/main" id="{1410CDEF-1C9A-B8E1-4AE3-3FCF211BD6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66679" y="5070073"/>
            <a:ext cx="914400" cy="91440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04FD4FEB-1F8A-F512-C300-A65649573158}"/>
              </a:ext>
            </a:extLst>
          </p:cNvPr>
          <p:cNvSpPr txBox="1"/>
          <p:nvPr/>
        </p:nvSpPr>
        <p:spPr>
          <a:xfrm>
            <a:off x="173622" y="171656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Tablette Zebra Android ET401 écran 8’’ ou 10’’</a:t>
            </a:r>
          </a:p>
        </p:txBody>
      </p:sp>
    </p:spTree>
    <p:extLst>
      <p:ext uri="{BB962C8B-B14F-4D97-AF65-F5344CB8AC3E}">
        <p14:creationId xmlns:p14="http://schemas.microsoft.com/office/powerpoint/2010/main" val="176256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2B08E-5423-786F-8CE6-32E4B4AFF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A8431E7-AA6F-680D-BC64-93268198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33" y="762525"/>
            <a:ext cx="1305138" cy="16813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428094-73D7-365F-4AFA-90625A36B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5885" l="8077" r="90000">
                        <a14:foregroundMark x1="8077" y1="49383" x2="8077" y2="49383"/>
                        <a14:foregroundMark x1="72308" y1="95885" x2="72308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506" y="3536931"/>
            <a:ext cx="1414037" cy="13215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EE83A35-013A-D9D9-2128-133271B59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9524" l="7631" r="90763">
                        <a14:foregroundMark x1="8032" y1="19683" x2="8032" y2="19683"/>
                        <a14:foregroundMark x1="42570" y1="11111" x2="42570" y2="11111"/>
                        <a14:foregroundMark x1="90763" y1="38730" x2="90763" y2="387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1101" y="3263422"/>
            <a:ext cx="932614" cy="11798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3647F84-70F1-0503-1AFD-DC0B8F9692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0588" y1="66452" x2="10588" y2="664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2908" y="815102"/>
            <a:ext cx="2131561" cy="12956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196B18B-475F-236A-4B8D-DDE2140D97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97" b="91613" l="8036" r="90179">
                        <a14:foregroundMark x1="69196" y1="12258" x2="69196" y2="12258"/>
                        <a14:foregroundMark x1="72768" y1="10323" x2="67411" y2="7097"/>
                        <a14:foregroundMark x1="34375" y1="27097" x2="72768" y2="7097"/>
                        <a14:foregroundMark x1="23214" y1="91613" x2="23214" y2="91613"/>
                        <a14:foregroundMark x1="8482" y1="67742" x2="8482" y2="67742"/>
                        <a14:foregroundMark x1="90179" y1="17419" x2="90179" y2="17419"/>
                        <a14:foregroundMark x1="87946" y1="55484" x2="87946" y2="554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6123" y="1109977"/>
            <a:ext cx="1705020" cy="11798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8FD2081-DE49-D5F2-03B9-2F5B8AD4CB8F}"/>
              </a:ext>
            </a:extLst>
          </p:cNvPr>
          <p:cNvSpPr txBox="1"/>
          <p:nvPr/>
        </p:nvSpPr>
        <p:spPr>
          <a:xfrm>
            <a:off x="153564" y="159759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Tablette Zebra Android ET401 : accessoires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9D91C1-9B04-0FED-7D2C-34829BAA4B88}"/>
              </a:ext>
            </a:extLst>
          </p:cNvPr>
          <p:cNvSpPr txBox="1"/>
          <p:nvPr/>
        </p:nvSpPr>
        <p:spPr>
          <a:xfrm>
            <a:off x="251235" y="2440387"/>
            <a:ext cx="2202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Alimentation murale USB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AE31EB-814C-F893-4A96-64C00FAA1EB2}"/>
              </a:ext>
            </a:extLst>
          </p:cNvPr>
          <p:cNvSpPr txBox="1"/>
          <p:nvPr/>
        </p:nvSpPr>
        <p:spPr>
          <a:xfrm>
            <a:off x="548970" y="5281992"/>
            <a:ext cx="295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Socle de charge à 1 seul emplacement pour ET401 8’’ ou 10’’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0C4CB9-5094-8475-2E12-736D0967651D}"/>
              </a:ext>
            </a:extLst>
          </p:cNvPr>
          <p:cNvSpPr txBox="1"/>
          <p:nvPr/>
        </p:nvSpPr>
        <p:spPr>
          <a:xfrm>
            <a:off x="3064673" y="2421068"/>
            <a:ext cx="295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Socle de charge à 4 emplacements pour ET401 8’’ ou 10’’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5093B6C-BF92-98D9-191F-0810CF829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62" b="93452" l="9013" r="90558">
                        <a14:foregroundMark x1="33906" y1="9524" x2="33906" y2="9524"/>
                        <a14:foregroundMark x1="73820" y1="8333" x2="73820" y2="8333"/>
                        <a14:foregroundMark x1="45494" y1="4762" x2="45494" y2="4762"/>
                        <a14:foregroundMark x1="91416" y1="41369" x2="91416" y2="41369"/>
                        <a14:foregroundMark x1="59227" y1="90476" x2="59227" y2="90476"/>
                        <a14:foregroundMark x1="63948" y1="93452" x2="63948" y2="934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310" y="3429000"/>
            <a:ext cx="1067011" cy="153869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1C08BD0-97F9-5161-0D10-9607B1688FEE}"/>
              </a:ext>
            </a:extLst>
          </p:cNvPr>
          <p:cNvSpPr txBox="1"/>
          <p:nvPr/>
        </p:nvSpPr>
        <p:spPr>
          <a:xfrm>
            <a:off x="3788141" y="5364359"/>
            <a:ext cx="211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d’extension pour ET401 8’’ ou 10’’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80D5919-F20C-7621-9670-E3CC0F8A89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88776" y1="49708" x2="88776" y2="497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971" y="716518"/>
            <a:ext cx="1866900" cy="162877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5C2EF58-22A5-21F6-6145-FACCCF9A5E6A}"/>
              </a:ext>
            </a:extLst>
          </p:cNvPr>
          <p:cNvSpPr txBox="1"/>
          <p:nvPr/>
        </p:nvSpPr>
        <p:spPr>
          <a:xfrm>
            <a:off x="6501143" y="2289790"/>
            <a:ext cx="295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 </a:t>
            </a:r>
            <a:r>
              <a:rPr lang="fr-FR" sz="1200" b="1" dirty="0" err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PowerPack</a:t>
            </a:r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dos d’extension pour ET401 8’’ ou 10’’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B3B041A-0941-2B18-528C-779B168FC8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1508" y="3216647"/>
            <a:ext cx="1647825" cy="19621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E58C185-C33A-32B6-38C1-16D974259D8B}"/>
              </a:ext>
            </a:extLst>
          </p:cNvPr>
          <p:cNvSpPr txBox="1"/>
          <p:nvPr/>
        </p:nvSpPr>
        <p:spPr>
          <a:xfrm>
            <a:off x="6648751" y="5281991"/>
            <a:ext cx="295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Chargeur de batterie </a:t>
            </a:r>
            <a:r>
              <a:rPr lang="fr-FR" sz="1200" b="1" dirty="0" err="1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PowerPack</a:t>
            </a:r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emplacements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3B3C527-5115-D163-598F-D8C8572A93A8}"/>
              </a:ext>
            </a:extLst>
          </p:cNvPr>
          <p:cNvSpPr txBox="1"/>
          <p:nvPr/>
        </p:nvSpPr>
        <p:spPr>
          <a:xfrm>
            <a:off x="9816177" y="5196959"/>
            <a:ext cx="2037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 remplaçable sur le terrain pour ET401 8’’ Rechargeable Li-Ion 3.87V 6100mAh 23.61Wh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F3325A1-3C84-B7F3-B642-53619EDE88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977" b="89535" l="8696" r="88406">
                        <a14:foregroundMark x1="21014" y1="11047" x2="77536" y2="14535"/>
                        <a14:foregroundMark x1="65942" y1="8721" x2="65942" y2="8721"/>
                        <a14:foregroundMark x1="68841" y1="9884" x2="68841" y2="9884"/>
                        <a14:foregroundMark x1="79710" y1="8721" x2="79710" y2="8721"/>
                        <a14:foregroundMark x1="58696" y1="9302" x2="58696" y2="9302"/>
                        <a14:foregroundMark x1="39130" y1="8721" x2="39130" y2="8721"/>
                        <a14:foregroundMark x1="35507" y1="10465" x2="35507" y2="10465"/>
                        <a14:foregroundMark x1="26087" y1="10465" x2="26087" y2="10465"/>
                        <a14:foregroundMark x1="24638" y1="8140" x2="24638" y2="8140"/>
                        <a14:foregroundMark x1="15217" y1="6977" x2="15217" y2="6977"/>
                        <a14:foregroundMark x1="32609" y1="88372" x2="32609" y2="883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8627" y="3429000"/>
            <a:ext cx="1314450" cy="16383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A6E8A17-F838-B85A-F6F2-6205342F398F}"/>
              </a:ext>
            </a:extLst>
          </p:cNvPr>
          <p:cNvSpPr txBox="1"/>
          <p:nvPr/>
        </p:nvSpPr>
        <p:spPr>
          <a:xfrm>
            <a:off x="9603898" y="2271592"/>
            <a:ext cx="249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 remplaçable sur le terrain pour ET401 10". Rechargeable Li-Ion 3.87V 7600mAh 29.41Wh.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7DFE0092-71E0-A2C0-840D-5883E0C6B50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6735" y1="12222" x2="36735" y2="12222"/>
                        <a14:foregroundMark x1="85714" y1="87778" x2="85714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098" y="762525"/>
            <a:ext cx="1192126" cy="1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4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4BFA3-7483-B059-997E-931D896C9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74177FA-BCC4-2F69-5E38-34B08C44305B}"/>
              </a:ext>
            </a:extLst>
          </p:cNvPr>
          <p:cNvSpPr txBox="1"/>
          <p:nvPr/>
        </p:nvSpPr>
        <p:spPr>
          <a:xfrm>
            <a:off x="153564" y="159759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Tablette Zebra Android ET401 : accessoires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830513-EEF9-9009-B7D2-B2D5D681865A}"/>
              </a:ext>
            </a:extLst>
          </p:cNvPr>
          <p:cNvSpPr txBox="1"/>
          <p:nvPr/>
        </p:nvSpPr>
        <p:spPr>
          <a:xfrm>
            <a:off x="674986" y="2443463"/>
            <a:ext cx="2864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Coque robuste pour ET401 8’’ ou 10’’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4D4E21-5C9A-BB23-CA53-297D0B524363}"/>
              </a:ext>
            </a:extLst>
          </p:cNvPr>
          <p:cNvSpPr txBox="1"/>
          <p:nvPr/>
        </p:nvSpPr>
        <p:spPr>
          <a:xfrm>
            <a:off x="92448" y="5486558"/>
            <a:ext cx="1904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Dragonne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17B24C-7416-CC0D-E692-86C4ECB1DD70}"/>
              </a:ext>
            </a:extLst>
          </p:cNvPr>
          <p:cNvSpPr txBox="1"/>
          <p:nvPr/>
        </p:nvSpPr>
        <p:spPr>
          <a:xfrm>
            <a:off x="4194343" y="2452484"/>
            <a:ext cx="3803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Bandoulières détachables pour ET401 8’’ ou 10’’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2EDB2F-411F-3EE2-659F-6AAE419F2561}"/>
              </a:ext>
            </a:extLst>
          </p:cNvPr>
          <p:cNvSpPr txBox="1"/>
          <p:nvPr/>
        </p:nvSpPr>
        <p:spPr>
          <a:xfrm>
            <a:off x="2449252" y="5469422"/>
            <a:ext cx="161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Clips en D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2731BCA-EC72-551A-C970-C895F4E5AEAE}"/>
              </a:ext>
            </a:extLst>
          </p:cNvPr>
          <p:cNvSpPr txBox="1"/>
          <p:nvPr/>
        </p:nvSpPr>
        <p:spPr>
          <a:xfrm>
            <a:off x="8424012" y="2389384"/>
            <a:ext cx="2955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Bandoulière universelle</a:t>
            </a:r>
            <a:endParaRPr lang="fr-FR" sz="1200" b="1" dirty="0">
              <a:solidFill>
                <a:srgbClr val="4D539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3DB64D2-0089-E1C4-B940-531E4BE4F048}"/>
              </a:ext>
            </a:extLst>
          </p:cNvPr>
          <p:cNvSpPr txBox="1"/>
          <p:nvPr/>
        </p:nvSpPr>
        <p:spPr>
          <a:xfrm>
            <a:off x="4353997" y="5427338"/>
            <a:ext cx="248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de présentation 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ET401 10’’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0943E3-1823-515C-D7E6-C57F9BA6A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893" y1="22289" x2="66310" y2="23494"/>
                        <a14:foregroundMark x1="24599" y1="89759" x2="24599" y2="89759"/>
                        <a14:foregroundMark x1="49198" y1="16265" x2="71658" y2="198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287" y="822797"/>
            <a:ext cx="1453077" cy="12898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E222D6-1118-B929-FF53-AAE990000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2" b="89583" l="10000" r="92500">
                        <a14:foregroundMark x1="92500" y1="29167" x2="92500" y2="2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7364" y="1153566"/>
            <a:ext cx="1611807" cy="11605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55133C1-71DA-97E4-6126-006B2B452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635" y1="38991" x2="75635" y2="38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3289" y="675928"/>
            <a:ext cx="1605420" cy="177655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5EFEBC9-7A5B-2EFB-4394-7952F8F0DB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92" r="2162" b="8260"/>
          <a:stretch/>
        </p:blipFill>
        <p:spPr>
          <a:xfrm>
            <a:off x="8901791" y="887126"/>
            <a:ext cx="1557102" cy="142694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33682DE-7585-F686-B1AE-81A35B719B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783" r="-1270" b="7558"/>
          <a:stretch/>
        </p:blipFill>
        <p:spPr>
          <a:xfrm>
            <a:off x="474287" y="3622632"/>
            <a:ext cx="1649465" cy="13060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8E9338E-F7FE-7C6C-823E-E8C5C54C5B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834" y="3685119"/>
            <a:ext cx="1419225" cy="11811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F5DAB9D-DF76-CB9E-BF11-3D05E54CF6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1667" l="10000" r="90435">
                        <a14:foregroundMark x1="41304" y1="92083" x2="41304" y2="92083"/>
                        <a14:foregroundMark x1="68261" y1="53333" x2="68261" y2="53333"/>
                        <a14:foregroundMark x1="68696" y1="57083" x2="69130" y2="77500"/>
                        <a14:foregroundMark x1="90435" y1="40417" x2="90435" y2="40417"/>
                        <a14:foregroundMark x1="11739" y1="53750" x2="11739" y2="5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5692" y="3543079"/>
            <a:ext cx="1419225" cy="148093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DE6E06A-E759-5CCB-16C4-65A861A796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4093" y="3758771"/>
            <a:ext cx="1519309" cy="110744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C1EF142-1C60-1896-7B26-0FCC11CC7634}"/>
              </a:ext>
            </a:extLst>
          </p:cNvPr>
          <p:cNvSpPr txBox="1"/>
          <p:nvPr/>
        </p:nvSpPr>
        <p:spPr>
          <a:xfrm>
            <a:off x="6946438" y="5301891"/>
            <a:ext cx="284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Couvercle de batterie pour ET401 10" pour un montage sécurisé sur le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de présentation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4C5BAE7C-2C37-1A93-7AFC-885DB722977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791" t="3844" r="9618" b="10785"/>
          <a:stretch/>
        </p:blipFill>
        <p:spPr>
          <a:xfrm>
            <a:off x="10253305" y="3741293"/>
            <a:ext cx="1330037" cy="114240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500AED8-168F-61A9-E350-3EE6C197B594}"/>
              </a:ext>
            </a:extLst>
          </p:cNvPr>
          <p:cNvSpPr txBox="1"/>
          <p:nvPr/>
        </p:nvSpPr>
        <p:spPr>
          <a:xfrm>
            <a:off x="9906655" y="5139877"/>
            <a:ext cx="2192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Plaque de montage de bureau pour support de présentation</a:t>
            </a:r>
          </a:p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ET401 10’’ </a:t>
            </a:r>
          </a:p>
        </p:txBody>
      </p:sp>
    </p:spTree>
    <p:extLst>
      <p:ext uri="{BB962C8B-B14F-4D97-AF65-F5344CB8AC3E}">
        <p14:creationId xmlns:p14="http://schemas.microsoft.com/office/powerpoint/2010/main" val="263754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78CB9-B698-0D68-31A7-B9D51B3C0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41E72A9-DA21-5249-4DBE-6A92CED255E0}"/>
              </a:ext>
            </a:extLst>
          </p:cNvPr>
          <p:cNvSpPr txBox="1"/>
          <p:nvPr/>
        </p:nvSpPr>
        <p:spPr>
          <a:xfrm>
            <a:off x="153564" y="159759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Tablette Zebra Android ET401 : accessoires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BD84BC-30C3-22B3-936D-34B229B9E6BD}"/>
              </a:ext>
            </a:extLst>
          </p:cNvPr>
          <p:cNvSpPr txBox="1"/>
          <p:nvPr/>
        </p:nvSpPr>
        <p:spPr>
          <a:xfrm>
            <a:off x="559929" y="2435550"/>
            <a:ext cx="309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Plaque de montage de bureau pour support de présentation pour ET401 10’’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852F35-1B90-924C-ECB9-24E3590CB6F5}"/>
              </a:ext>
            </a:extLst>
          </p:cNvPr>
          <p:cNvSpPr txBox="1"/>
          <p:nvPr/>
        </p:nvSpPr>
        <p:spPr>
          <a:xfrm>
            <a:off x="1177689" y="5175745"/>
            <a:ext cx="190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de 3 attaches spiralées à utiliser avec un stylet passif en plastique ou en fibre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6B7A12-A3BF-8118-1B2A-E9B3C422F0BF}"/>
              </a:ext>
            </a:extLst>
          </p:cNvPr>
          <p:cNvSpPr txBox="1"/>
          <p:nvPr/>
        </p:nvSpPr>
        <p:spPr>
          <a:xfrm>
            <a:off x="4194343" y="2452484"/>
            <a:ext cx="3803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 de stylets passifs en plastique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330E43-6FF1-287B-BA05-22AACF5A18F4}"/>
              </a:ext>
            </a:extLst>
          </p:cNvPr>
          <p:cNvSpPr txBox="1"/>
          <p:nvPr/>
        </p:nvSpPr>
        <p:spPr>
          <a:xfrm>
            <a:off x="8424012" y="2389384"/>
            <a:ext cx="3323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 de stylets passifs à pointe de fibre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0934CFC-A1CC-9F85-A361-807B13CC083F}"/>
              </a:ext>
            </a:extLst>
          </p:cNvPr>
          <p:cNvSpPr txBox="1"/>
          <p:nvPr/>
        </p:nvSpPr>
        <p:spPr>
          <a:xfrm>
            <a:off x="4915513" y="5486557"/>
            <a:ext cx="284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Couvercle de rechange/remplacement pour boîtier de batterie pour ET401 8" ou 10"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EE2772B-2940-A8FD-A734-4F0C30E20147}"/>
              </a:ext>
            </a:extLst>
          </p:cNvPr>
          <p:cNvSpPr txBox="1"/>
          <p:nvPr/>
        </p:nvSpPr>
        <p:spPr>
          <a:xfrm>
            <a:off x="9161121" y="5161336"/>
            <a:ext cx="2192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Dragonne réglable et rotative à 360 degrés qui se monte à l'arrière de l'extension arrière</a:t>
            </a:r>
          </a:p>
          <a:p>
            <a:pPr algn="ctr"/>
            <a:endParaRPr lang="fr-FR" sz="1200" b="1" dirty="0">
              <a:solidFill>
                <a:srgbClr val="4D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F8C0917-DE97-57B8-60A1-4216111D4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47" y="1213115"/>
            <a:ext cx="1866900" cy="111442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33B60E1-1386-C839-4000-B34B328085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060"/>
          <a:stretch>
            <a:fillRect/>
          </a:stretch>
        </p:blipFill>
        <p:spPr>
          <a:xfrm>
            <a:off x="5002702" y="961168"/>
            <a:ext cx="1647825" cy="136637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F4BD628-3866-BC0D-AEC4-B430935ED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269" y="803225"/>
            <a:ext cx="1070771" cy="146566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852E51F-413F-135B-1B8E-555BD8086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834" y="3429000"/>
            <a:ext cx="1485900" cy="16383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835A7FD-5551-F7E4-B5F4-C8C3887F7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4167" y1="33047" x2="54167" y2="330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9516" y="3513625"/>
            <a:ext cx="1377046" cy="190983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3AFD38E-AAF7-9EA8-80AF-FDB7242A2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1269" y="3555146"/>
            <a:ext cx="15684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9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94726-078F-5514-ECBB-CC06ACEA6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65359EB-D6DF-0E42-E2FE-252A9B5E4D47}"/>
              </a:ext>
            </a:extLst>
          </p:cNvPr>
          <p:cNvSpPr txBox="1"/>
          <p:nvPr/>
        </p:nvSpPr>
        <p:spPr>
          <a:xfrm>
            <a:off x="153564" y="159759"/>
            <a:ext cx="72691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Tablette Zebra Android ET401 : accessoires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0097A8-572A-1141-A131-E7B151E1250D}"/>
              </a:ext>
            </a:extLst>
          </p:cNvPr>
          <p:cNvSpPr txBox="1"/>
          <p:nvPr/>
        </p:nvSpPr>
        <p:spPr>
          <a:xfrm>
            <a:off x="559929" y="2435550"/>
            <a:ext cx="309300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/>
                <a:cs typeface="Arial"/>
              </a:rPr>
              <a:t>Patte de saisie universelle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06E993-B78B-BE97-5DFE-C9A77A59090C}"/>
              </a:ext>
            </a:extLst>
          </p:cNvPr>
          <p:cNvSpPr txBox="1"/>
          <p:nvPr/>
        </p:nvSpPr>
        <p:spPr>
          <a:xfrm>
            <a:off x="1151858" y="5485711"/>
            <a:ext cx="19049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/>
                <a:cs typeface="Arial"/>
              </a:rPr>
              <a:t>Harnais ergonomique – 4 points d'accroche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247047-5814-21FE-295C-F5EA1981A3C9}"/>
              </a:ext>
            </a:extLst>
          </p:cNvPr>
          <p:cNvSpPr txBox="1"/>
          <p:nvPr/>
        </p:nvSpPr>
        <p:spPr>
          <a:xfrm>
            <a:off x="4194343" y="2452484"/>
            <a:ext cx="38033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/>
                <a:cs typeface="Arial"/>
              </a:rPr>
              <a:t>Patte de saisie universelle 360°C + trépied adhésif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F87894-3816-05AA-EA2F-A1113274D98F}"/>
              </a:ext>
            </a:extLst>
          </p:cNvPr>
          <p:cNvSpPr txBox="1"/>
          <p:nvPr/>
        </p:nvSpPr>
        <p:spPr>
          <a:xfrm>
            <a:off x="8424012" y="2389384"/>
            <a:ext cx="332390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/>
                <a:cs typeface="Arial"/>
              </a:rPr>
              <a:t>Bandoulière de saisie et de transport – 4 points d'accroche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D4A8E9B-625D-4A8B-5B45-76DFE00D90AD}"/>
              </a:ext>
            </a:extLst>
          </p:cNvPr>
          <p:cNvSpPr txBox="1"/>
          <p:nvPr/>
        </p:nvSpPr>
        <p:spPr>
          <a:xfrm>
            <a:off x="4915513" y="5486557"/>
            <a:ext cx="28455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/>
                <a:cs typeface="Arial"/>
              </a:rPr>
              <a:t>Lot de 10 stylets </a:t>
            </a:r>
            <a:r>
              <a:rPr lang="fr-FR" sz="1200" b="1" dirty="0" err="1">
                <a:solidFill>
                  <a:srgbClr val="4D539D"/>
                </a:solidFill>
                <a:latin typeface="Arial"/>
                <a:cs typeface="Arial"/>
              </a:rPr>
              <a:t>capacitfs</a:t>
            </a:r>
            <a:r>
              <a:rPr lang="fr-FR" sz="1200" b="1" dirty="0">
                <a:solidFill>
                  <a:srgbClr val="4D539D"/>
                </a:solidFill>
                <a:latin typeface="Arial"/>
                <a:cs typeface="Arial"/>
              </a:rPr>
              <a:t> pour smartphones &amp; tablettes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6A65AEE-3028-0EB8-9838-DDE25FF5C0EF}"/>
              </a:ext>
            </a:extLst>
          </p:cNvPr>
          <p:cNvSpPr txBox="1"/>
          <p:nvPr/>
        </p:nvSpPr>
        <p:spPr>
          <a:xfrm>
            <a:off x="9161121" y="5445472"/>
            <a:ext cx="219289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b="1" dirty="0">
                <a:solidFill>
                  <a:srgbClr val="4D539D"/>
                </a:solidFill>
                <a:latin typeface="Arial"/>
                <a:cs typeface="Arial"/>
              </a:rPr>
              <a:t>Coque de protection</a:t>
            </a:r>
            <a:endParaRPr lang="fr-FR" sz="1200" b="1" dirty="0">
              <a:solidFill>
                <a:srgbClr val="4D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capture d’écran&#10;&#10;Le contenu généré par l’IA peut être incorrect.">
            <a:extLst>
              <a:ext uri="{FF2B5EF4-FFF2-40B4-BE49-F238E27FC236}">
                <a16:creationId xmlns:a16="http://schemas.microsoft.com/office/drawing/2014/main" id="{14EF63DB-D743-5231-80D5-689B888A4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12" y="933530"/>
            <a:ext cx="2997954" cy="1452159"/>
          </a:xfrm>
          <a:prstGeom prst="rect">
            <a:avLst/>
          </a:prstGeom>
        </p:spPr>
      </p:pic>
      <p:pic>
        <p:nvPicPr>
          <p:cNvPr id="4" name="Image 3" descr="Une image contenant texte, regarder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90AE6672-FDD9-62BB-8113-FF4C01004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76" y="926184"/>
            <a:ext cx="2360425" cy="1466851"/>
          </a:xfrm>
          <a:prstGeom prst="rect">
            <a:avLst/>
          </a:prstGeom>
        </p:spPr>
      </p:pic>
      <p:pic>
        <p:nvPicPr>
          <p:cNvPr id="6" name="Image 5" descr="Une image contenant texte, capture d’écran, orthèse, mode&#10;&#10;Le contenu généré par l’IA peut être incorrect.">
            <a:extLst>
              <a:ext uri="{FF2B5EF4-FFF2-40B4-BE49-F238E27FC236}">
                <a16:creationId xmlns:a16="http://schemas.microsoft.com/office/drawing/2014/main" id="{8476B275-0205-3D1C-6536-10AC79F65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979" y="926514"/>
            <a:ext cx="3759200" cy="1348708"/>
          </a:xfrm>
          <a:prstGeom prst="rect">
            <a:avLst/>
          </a:prstGeom>
        </p:spPr>
      </p:pic>
      <p:pic>
        <p:nvPicPr>
          <p:cNvPr id="7" name="Image 6" descr="Une image contenant texte, Casque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914E52A-0188-1957-E5A8-B87882DC6A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297" b="32392"/>
          <a:stretch>
            <a:fillRect/>
          </a:stretch>
        </p:blipFill>
        <p:spPr>
          <a:xfrm>
            <a:off x="883037" y="2725119"/>
            <a:ext cx="2444312" cy="25959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26A078-A47D-8C6A-B589-9B62F27A5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4735" y="3632952"/>
            <a:ext cx="2343318" cy="1102728"/>
          </a:xfrm>
          <a:prstGeom prst="rect">
            <a:avLst/>
          </a:prstGeom>
        </p:spPr>
      </p:pic>
      <p:pic>
        <p:nvPicPr>
          <p:cNvPr id="11" name="Image 10" descr="Une image contenant texte, multimédia, Appareil électron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454D85B-2767-C41C-4320-53CA48A821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4340" y="3125895"/>
            <a:ext cx="2442437" cy="20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274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06b713-a8a8-444a-89b3-f9d2eee25b9f">
      <Terms xmlns="http://schemas.microsoft.com/office/infopath/2007/PartnerControls"/>
    </lcf76f155ced4ddcb4097134ff3c332f>
    <TaxCatchAll xmlns="5bee3603-70fc-4721-9785-d629d4aedc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711C1B64D3C49B390A781CE7A6939" ma:contentTypeVersion="18" ma:contentTypeDescription="Crée un document." ma:contentTypeScope="" ma:versionID="684039e96c92fc7e83e50842471a340a">
  <xsd:schema xmlns:xsd="http://www.w3.org/2001/XMLSchema" xmlns:xs="http://www.w3.org/2001/XMLSchema" xmlns:p="http://schemas.microsoft.com/office/2006/metadata/properties" xmlns:ns2="3106b713-a8a8-444a-89b3-f9d2eee25b9f" xmlns:ns3="5bee3603-70fc-4721-9785-d629d4aedc85" targetNamespace="http://schemas.microsoft.com/office/2006/metadata/properties" ma:root="true" ma:fieldsID="24c88d24998e91ace9422fbce209b64d" ns2:_="" ns3:_="">
    <xsd:import namespace="3106b713-a8a8-444a-89b3-f9d2eee25b9f"/>
    <xsd:import namespace="5bee3603-70fc-4721-9785-d629d4aedc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b713-a8a8-444a-89b3-f9d2eee25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40c5fe60-0a24-4039-98c9-7651c6bcf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e3603-70fc-4721-9785-d629d4aedc8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17fe460-b98e-469c-b624-e5e3fe5a4d8f}" ma:internalName="TaxCatchAll" ma:showField="CatchAllData" ma:web="5bee3603-70fc-4721-9785-d629d4aedc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F25451-0D11-4DD0-8225-17A8820FC7E1}">
  <ds:schemaRefs>
    <ds:schemaRef ds:uri="3106b713-a8a8-444a-89b3-f9d2eee25b9f"/>
    <ds:schemaRef ds:uri="5bee3603-70fc-4721-9785-d629d4aedc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61AAF1-BC05-4C71-B8F9-540BB4CBA1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6B1FD3-42BA-469B-8F28-114D3816B3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Office PowerPoint</Application>
  <PresentationFormat>Grand écran</PresentationFormat>
  <Paragraphs>106</Paragraphs>
  <Slides>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Logane Biancarelli</dc:creator>
  <cp:lastModifiedBy>Kenza Ollu</cp:lastModifiedBy>
  <cp:revision>42</cp:revision>
  <dcterms:created xsi:type="dcterms:W3CDTF">2021-02-16T13:52:32Z</dcterms:created>
  <dcterms:modified xsi:type="dcterms:W3CDTF">2025-11-19T14:36:49Z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0x010100F76711C1B64D3C49B390A781CE7A6939</vt:lpwstr>
  </property>
  <property fmtid="{D5CDD505-2E9C-101B-9397-08002B2CF9AE}" pid="3" name="MediaServiceImageTags">
    <vt:lpwstr/>
  </property>
</Properties>
</file>